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567" r:id="rId3"/>
    <p:sldId id="591" r:id="rId4"/>
    <p:sldId id="570" r:id="rId5"/>
    <p:sldId id="594" r:id="rId6"/>
    <p:sldId id="596" r:id="rId7"/>
    <p:sldId id="601" r:id="rId8"/>
    <p:sldId id="599" r:id="rId9"/>
    <p:sldId id="602" r:id="rId10"/>
    <p:sldId id="600" r:id="rId11"/>
    <p:sldId id="603" r:id="rId12"/>
    <p:sldId id="305" r:id="rId13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9040C"/>
    <a:srgbClr val="FFFF99"/>
    <a:srgbClr val="FF9966"/>
    <a:srgbClr val="008000"/>
    <a:srgbClr val="003300"/>
    <a:srgbClr val="0000FF"/>
    <a:srgbClr val="CC0066"/>
    <a:srgbClr val="27594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2023/7/24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6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7.wav"/><Relationship Id="rId5" Type="http://schemas.microsoft.com/office/2007/relationships/media" Target="../media/media7.wav"/><Relationship Id="rId10" Type="http://schemas.openxmlformats.org/officeDocument/2006/relationships/image" Target="../media/image23.png"/><Relationship Id="rId4" Type="http://schemas.openxmlformats.org/officeDocument/2006/relationships/audio" Target="../media/media6.wav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5.png"/><Relationship Id="rId4" Type="http://schemas.openxmlformats.org/officeDocument/2006/relationships/audio" Target="../media/media2.wav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5.wav"/><Relationship Id="rId5" Type="http://schemas.microsoft.com/office/2007/relationships/media" Target="../media/media5.wav"/><Relationship Id="rId10" Type="http://schemas.openxmlformats.org/officeDocument/2006/relationships/image" Target="../media/image19.png"/><Relationship Id="rId4" Type="http://schemas.openxmlformats.org/officeDocument/2006/relationships/audio" Target="../media/media4.wav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5752359" cy="3828838"/>
          </a:xfrm>
        </p:spPr>
        <p:txBody>
          <a:bodyPr/>
          <a:lstStyle/>
          <a:p>
            <a:r>
              <a:rPr lang="en-US" altLang="zh-TW" sz="4000"/>
              <a:t>CTF model for long reverberation</a:t>
            </a:r>
            <a:br>
              <a:rPr lang="zh-TW" altLang="en-US" sz="32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2022. 07. 26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result(6)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757" y="7179099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2262" y="7179099"/>
            <a:ext cx="833005" cy="353560"/>
          </a:xfrm>
        </p:spPr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82CFF1-9A83-4A78-8C60-2FF18A9FCFF9}"/>
              </a:ext>
            </a:extLst>
          </p:cNvPr>
          <p:cNvSpPr txBox="1"/>
          <p:nvPr/>
        </p:nvSpPr>
        <p:spPr>
          <a:xfrm>
            <a:off x="789516" y="3671309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22EA6A8-D73F-4069-96F3-E8AA11566EB8}"/>
              </a:ext>
            </a:extLst>
          </p:cNvPr>
          <p:cNvSpPr txBox="1"/>
          <p:nvPr/>
        </p:nvSpPr>
        <p:spPr>
          <a:xfrm>
            <a:off x="6599256" y="3671309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Predicted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EAEAED41-B220-45ED-8199-D9BD3730A9E2}"/>
              </a:ext>
            </a:extLst>
          </p:cNvPr>
          <p:cNvGraphicFramePr>
            <a:graphicFrameLocks noGrp="1"/>
          </p:cNvGraphicFramePr>
          <p:nvPr/>
        </p:nvGraphicFramePr>
        <p:xfrm>
          <a:off x="1957328" y="4301863"/>
          <a:ext cx="7128933" cy="228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311">
                  <a:extLst>
                    <a:ext uri="{9D8B030D-6E8A-4147-A177-3AD203B41FA5}">
                      <a16:colId xmlns:a16="http://schemas.microsoft.com/office/drawing/2014/main" val="3433085635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629869407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712892561"/>
                    </a:ext>
                  </a:extLst>
                </a:gridCol>
              </a:tblGrid>
              <a:tr h="124881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 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Microphone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reveived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570376"/>
                  </a:ext>
                </a:extLst>
              </a:tr>
              <a:tr h="1036226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996728"/>
                  </a:ext>
                </a:extLst>
              </a:tr>
            </a:tbl>
          </a:graphicData>
        </a:graphic>
      </p:graphicFrame>
      <p:pic>
        <p:nvPicPr>
          <p:cNvPr id="26" name="source">
            <a:hlinkClick r:id="" action="ppaction://media"/>
            <a:extLst>
              <a:ext uri="{FF2B5EF4-FFF2-40B4-BE49-F238E27FC236}">
                <a16:creationId xmlns:a16="http://schemas.microsoft.com/office/drawing/2014/main" id="{7DFB8BC3-6FE8-4972-AC5F-0693AC5CE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7596" y="5790310"/>
            <a:ext cx="609600" cy="609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EB6CC53-1BE8-4505-A446-07AC3912A1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909" y="829668"/>
            <a:ext cx="3840000" cy="28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8F7559D-5E1D-4F0C-8E53-417E0C708A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2294" y="776316"/>
            <a:ext cx="3840000" cy="2880000"/>
          </a:xfrm>
          <a:prstGeom prst="rect">
            <a:avLst/>
          </a:prstGeom>
        </p:spPr>
      </p:pic>
      <p:pic>
        <p:nvPicPr>
          <p:cNvPr id="10" name="y-0.4">
            <a:hlinkClick r:id="" action="ppaction://media"/>
            <a:extLst>
              <a:ext uri="{FF2B5EF4-FFF2-40B4-BE49-F238E27FC236}">
                <a16:creationId xmlns:a16="http://schemas.microsoft.com/office/drawing/2014/main" id="{30E8498D-02FC-431B-8D03-1757EF0970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16994" y="5790310"/>
            <a:ext cx="609600" cy="609600"/>
          </a:xfrm>
          <a:prstGeom prst="rect">
            <a:avLst/>
          </a:prstGeom>
        </p:spPr>
      </p:pic>
      <p:pic>
        <p:nvPicPr>
          <p:cNvPr id="12" name="source_predict-0.4x1024x256-A_mode=predict">
            <a:hlinkClick r:id="" action="ppaction://media"/>
            <a:extLst>
              <a:ext uri="{FF2B5EF4-FFF2-40B4-BE49-F238E27FC236}">
                <a16:creationId xmlns:a16="http://schemas.microsoft.com/office/drawing/2014/main" id="{9314F3DB-4B99-4871-AAB6-2A4AF6A78E5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27494" y="5790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2296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en-US" altLang="zh-TW" sz="280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757" y="7179099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2262" y="7179099"/>
            <a:ext cx="833005" cy="353560"/>
          </a:xfrm>
        </p:spPr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90BB7677-C857-4853-A85C-63D168EF3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909" y="1221932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800" b="0">
                <a:cs typeface="Times New Roman" panose="02020603050405020304" pitchFamily="18" charset="0"/>
              </a:rPr>
              <a:t>CTF with Kalman filtering</a:t>
            </a:r>
            <a:endParaRPr lang="en-US" altLang="zh-TW" sz="28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87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谢谢ui图片-谢谢配图素材下载-新媒体素材库-觅知网">
            <a:extLst>
              <a:ext uri="{FF2B5EF4-FFF2-40B4-BE49-F238E27FC236}">
                <a16:creationId xmlns:a16="http://schemas.microsoft.com/office/drawing/2014/main" id="{05BA532D-B0F4-4E5D-A1AF-61ACBF24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66" y="799404"/>
            <a:ext cx="5516667" cy="55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Modified method for ATF prediction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Future work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Modified method for ATF prediction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A525D2B9-7CC4-4165-8B82-DF62563090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209643"/>
              </p:ext>
            </p:extLst>
          </p:nvPr>
        </p:nvGraphicFramePr>
        <p:xfrm>
          <a:off x="682852" y="1281069"/>
          <a:ext cx="8378825" cy="361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3" imgW="4038480" imgH="1688760" progId="Equation.DSMT4">
                  <p:embed/>
                </p:oleObj>
              </mc:Choice>
              <mc:Fallback>
                <p:oleObj name="Equation" r:id="rId3" imgW="4038480" imgH="1688760" progId="Equation.DSMT4">
                  <p:embed/>
                  <p:pic>
                    <p:nvPicPr>
                      <p:cNvPr id="9" name="內容版面配置區 3">
                        <a:extLst>
                          <a:ext uri="{FF2B5EF4-FFF2-40B4-BE49-F238E27FC236}">
                            <a16:creationId xmlns:a16="http://schemas.microsoft.com/office/drawing/2014/main" id="{B04CA8C4-3CC3-444B-A9AE-129F759F5D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2852" y="1281069"/>
                        <a:ext cx="8378825" cy="361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7089A25-36AE-414F-AA8B-43A563779CFA}"/>
              </a:ext>
            </a:extLst>
          </p:cNvPr>
          <p:cNvSpPr txBox="1"/>
          <p:nvPr/>
        </p:nvSpPr>
        <p:spPr>
          <a:xfrm>
            <a:off x="948201" y="6213339"/>
            <a:ext cx="644779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expect that lasso can increase sparsity of prediction source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548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0.2s 0.3s 0.4s 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84" y="3005138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149443" y="3722432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7640883" y="4990259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rot="5400000">
            <a:off x="6642350" y="4216548"/>
            <a:ext cx="714414" cy="2767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7640884" y="4823922"/>
            <a:ext cx="703883" cy="242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590612" y="6209488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391777" y="627308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196044" y="4434953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573634" y="512875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0.2s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1218301" y="484996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605DF14-FAA6-469D-A7D2-00C95F8B361B}"/>
              </a:ext>
            </a:extLst>
          </p:cNvPr>
          <p:cNvSpPr txBox="1"/>
          <p:nvPr/>
        </p:nvSpPr>
        <p:spPr>
          <a:xfrm>
            <a:off x="8115904" y="4872112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final estimated ATF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B6175B5-70C4-4676-9918-012A84FD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211" y="1811505"/>
            <a:ext cx="3840000" cy="28800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11D1FAD9-F330-479A-A012-8654FF061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5" y="1811505"/>
            <a:ext cx="3840000" cy="28800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8AEF1FE2-3B1C-4377-B399-D768F1DAC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6678" y="1811505"/>
            <a:ext cx="3840000" cy="2880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EF8A7-51C4-4755-B43A-74336638B8CD}"/>
              </a:ext>
            </a:extLst>
          </p:cNvPr>
          <p:cNvSpPr txBox="1"/>
          <p:nvPr/>
        </p:nvSpPr>
        <p:spPr>
          <a:xfrm>
            <a:off x="4127371" y="4876011"/>
            <a:ext cx="292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WPE and DAS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內容版面配置區 3">
            <a:extLst>
              <a:ext uri="{FF2B5EF4-FFF2-40B4-BE49-F238E27FC236}">
                <a16:creationId xmlns:a16="http://schemas.microsoft.com/office/drawing/2014/main" id="{2DF18BCE-2339-41C6-98EF-DFA94D5F1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425769"/>
              </p:ext>
            </p:extLst>
          </p:nvPr>
        </p:nvGraphicFramePr>
        <p:xfrm>
          <a:off x="3881145" y="5898341"/>
          <a:ext cx="3775220" cy="11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6" imgW="3517560" imgH="1041120" progId="Equation.DSMT4">
                  <p:embed/>
                </p:oleObj>
              </mc:Choice>
              <mc:Fallback>
                <p:oleObj name="Equation" r:id="rId6" imgW="3517560" imgH="1041120" progId="Equation.DSMT4">
                  <p:embed/>
                  <p:pic>
                    <p:nvPicPr>
                      <p:cNvPr id="10" name="內容版面配置區 3">
                        <a:extLst>
                          <a:ext uri="{FF2B5EF4-FFF2-40B4-BE49-F238E27FC236}">
                            <a16:creationId xmlns:a16="http://schemas.microsoft.com/office/drawing/2014/main" id="{A525D2B9-7CC4-4165-8B82-DF62563090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1145" y="5898341"/>
                        <a:ext cx="3775220" cy="11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16A9F29-738A-452D-8735-564D24073F15}"/>
              </a:ext>
            </a:extLst>
          </p:cNvPr>
          <p:cNvCxnSpPr/>
          <p:nvPr/>
        </p:nvCxnSpPr>
        <p:spPr>
          <a:xfrm>
            <a:off x="5589791" y="5430416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8500771-7D16-4B43-8CF9-C8A7F21B2AE8}"/>
              </a:ext>
            </a:extLst>
          </p:cNvPr>
          <p:cNvSpPr txBox="1"/>
          <p:nvPr/>
        </p:nvSpPr>
        <p:spPr>
          <a:xfrm>
            <a:off x="4651638" y="291295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0.000611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CDD897B-7BB5-473C-ADE2-F3BD263FCDFA}"/>
              </a:ext>
            </a:extLst>
          </p:cNvPr>
          <p:cNvSpPr txBox="1"/>
          <p:nvPr/>
        </p:nvSpPr>
        <p:spPr>
          <a:xfrm>
            <a:off x="8085002" y="290963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0.000637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8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757" y="7179099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2262" y="7179099"/>
            <a:ext cx="833005" cy="353560"/>
          </a:xfrm>
        </p:spPr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0.2s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FBCDCFF-E7BE-41FA-A3B4-064106357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991" y="729457"/>
            <a:ext cx="3840000" cy="28800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82CFF1-9A83-4A78-8C60-2FF18A9FCFF9}"/>
              </a:ext>
            </a:extLst>
          </p:cNvPr>
          <p:cNvSpPr txBox="1"/>
          <p:nvPr/>
        </p:nvSpPr>
        <p:spPr>
          <a:xfrm>
            <a:off x="789516" y="3671309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22EA6A8-D73F-4069-96F3-E8AA11566EB8}"/>
              </a:ext>
            </a:extLst>
          </p:cNvPr>
          <p:cNvSpPr txBox="1"/>
          <p:nvPr/>
        </p:nvSpPr>
        <p:spPr>
          <a:xfrm>
            <a:off x="6599256" y="3671309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Predicted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5E61998-948F-4A33-A95C-8FE994D5D5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7646" y="729457"/>
            <a:ext cx="3840000" cy="2880000"/>
          </a:xfrm>
          <a:prstGeom prst="rect">
            <a:avLst/>
          </a:prstGeom>
        </p:spPr>
      </p:pic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EAEAED41-B220-45ED-8199-D9BD3730A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75620"/>
              </p:ext>
            </p:extLst>
          </p:nvPr>
        </p:nvGraphicFramePr>
        <p:xfrm>
          <a:off x="1957328" y="4301863"/>
          <a:ext cx="7128933" cy="228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311">
                  <a:extLst>
                    <a:ext uri="{9D8B030D-6E8A-4147-A177-3AD203B41FA5}">
                      <a16:colId xmlns:a16="http://schemas.microsoft.com/office/drawing/2014/main" val="3433085635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629869407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712892561"/>
                    </a:ext>
                  </a:extLst>
                </a:gridCol>
              </a:tblGrid>
              <a:tr h="124881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 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Microphone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reveived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570376"/>
                  </a:ext>
                </a:extLst>
              </a:tr>
              <a:tr h="1036226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996728"/>
                  </a:ext>
                </a:extLst>
              </a:tr>
            </a:tbl>
          </a:graphicData>
        </a:graphic>
      </p:graphicFrame>
      <p:pic>
        <p:nvPicPr>
          <p:cNvPr id="26" name="source">
            <a:hlinkClick r:id="" action="ppaction://media"/>
            <a:extLst>
              <a:ext uri="{FF2B5EF4-FFF2-40B4-BE49-F238E27FC236}">
                <a16:creationId xmlns:a16="http://schemas.microsoft.com/office/drawing/2014/main" id="{7DFB8BC3-6FE8-4972-AC5F-0693AC5CE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857596" y="5790310"/>
            <a:ext cx="609600" cy="609600"/>
          </a:xfrm>
          <a:prstGeom prst="rect">
            <a:avLst/>
          </a:prstGeom>
        </p:spPr>
      </p:pic>
      <p:pic>
        <p:nvPicPr>
          <p:cNvPr id="6" name="y-0.2">
            <a:hlinkClick r:id="" action="ppaction://media"/>
            <a:extLst>
              <a:ext uri="{FF2B5EF4-FFF2-40B4-BE49-F238E27FC236}">
                <a16:creationId xmlns:a16="http://schemas.microsoft.com/office/drawing/2014/main" id="{ABC5157D-EE33-45B8-B0C3-15531D86C9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16994" y="5807698"/>
            <a:ext cx="609600" cy="609600"/>
          </a:xfrm>
          <a:prstGeom prst="rect">
            <a:avLst/>
          </a:prstGeom>
        </p:spPr>
      </p:pic>
      <p:pic>
        <p:nvPicPr>
          <p:cNvPr id="7" name="source_predict-0.2x1024x256-A_mode=predict">
            <a:hlinkClick r:id="" action="ppaction://media"/>
            <a:extLst>
              <a:ext uri="{FF2B5EF4-FFF2-40B4-BE49-F238E27FC236}">
                <a16:creationId xmlns:a16="http://schemas.microsoft.com/office/drawing/2014/main" id="{11ACB407-B19E-4A07-8736-7089D93A533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81295" y="58076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367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result(3)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0.3s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1218301" y="484996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EF8A7-51C4-4755-B43A-74336638B8CD}"/>
              </a:ext>
            </a:extLst>
          </p:cNvPr>
          <p:cNvSpPr txBox="1"/>
          <p:nvPr/>
        </p:nvSpPr>
        <p:spPr>
          <a:xfrm>
            <a:off x="4127371" y="4876011"/>
            <a:ext cx="292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WPE and DAS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內容版面配置區 3">
            <a:extLst>
              <a:ext uri="{FF2B5EF4-FFF2-40B4-BE49-F238E27FC236}">
                <a16:creationId xmlns:a16="http://schemas.microsoft.com/office/drawing/2014/main" id="{2DF18BCE-2339-41C6-98EF-DFA94D5F1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561758"/>
              </p:ext>
            </p:extLst>
          </p:nvPr>
        </p:nvGraphicFramePr>
        <p:xfrm>
          <a:off x="3938832" y="5889011"/>
          <a:ext cx="3763459" cy="11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3" imgW="3517560" imgH="1041120" progId="Equation.DSMT4">
                  <p:embed/>
                </p:oleObj>
              </mc:Choice>
              <mc:Fallback>
                <p:oleObj name="Equation" r:id="rId3" imgW="3517560" imgH="1041120" progId="Equation.DSMT4">
                  <p:embed/>
                  <p:pic>
                    <p:nvPicPr>
                      <p:cNvPr id="33" name="內容版面配置區 3">
                        <a:extLst>
                          <a:ext uri="{FF2B5EF4-FFF2-40B4-BE49-F238E27FC236}">
                            <a16:creationId xmlns:a16="http://schemas.microsoft.com/office/drawing/2014/main" id="{2DF18BCE-2339-41C6-98EF-DFA94D5F1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8832" y="5889011"/>
                        <a:ext cx="3763459" cy="11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16A9F29-738A-452D-8735-564D24073F15}"/>
              </a:ext>
            </a:extLst>
          </p:cNvPr>
          <p:cNvCxnSpPr/>
          <p:nvPr/>
        </p:nvCxnSpPr>
        <p:spPr>
          <a:xfrm>
            <a:off x="5589791" y="5430416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38BECCCD-3A0A-47E3-8650-84F707B26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9" y="1969969"/>
            <a:ext cx="3840000" cy="28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559AF71-4E05-43A8-96E9-5CB696021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211" y="1969969"/>
            <a:ext cx="3840000" cy="28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858CB5-E228-4116-9665-5C1ACCEFE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791" y="2028597"/>
            <a:ext cx="3840000" cy="288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FF71AD58-DA18-4272-BC8D-5C1185473AE8}"/>
              </a:ext>
            </a:extLst>
          </p:cNvPr>
          <p:cNvSpPr txBox="1"/>
          <p:nvPr/>
        </p:nvSpPr>
        <p:spPr>
          <a:xfrm>
            <a:off x="8115904" y="4872112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final estimated ATF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415E88E-1896-4E94-87CC-1E134EF02C9D}"/>
              </a:ext>
            </a:extLst>
          </p:cNvPr>
          <p:cNvSpPr txBox="1"/>
          <p:nvPr/>
        </p:nvSpPr>
        <p:spPr>
          <a:xfrm>
            <a:off x="4651638" y="291295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0.0024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7894C6-5CFF-4EFE-87D2-1959064E69AA}"/>
              </a:ext>
            </a:extLst>
          </p:cNvPr>
          <p:cNvSpPr txBox="1"/>
          <p:nvPr/>
        </p:nvSpPr>
        <p:spPr>
          <a:xfrm>
            <a:off x="8085002" y="290963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0.0024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2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result(4)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4757" y="7179099"/>
            <a:ext cx="1262705" cy="353560"/>
          </a:xfrm>
        </p:spPr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2262" y="7179099"/>
            <a:ext cx="833005" cy="353560"/>
          </a:xfrm>
        </p:spPr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0.3s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82CFF1-9A83-4A78-8C60-2FF18A9FCFF9}"/>
              </a:ext>
            </a:extLst>
          </p:cNvPr>
          <p:cNvSpPr txBox="1"/>
          <p:nvPr/>
        </p:nvSpPr>
        <p:spPr>
          <a:xfrm>
            <a:off x="789516" y="3671309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22EA6A8-D73F-4069-96F3-E8AA11566EB8}"/>
              </a:ext>
            </a:extLst>
          </p:cNvPr>
          <p:cNvSpPr txBox="1"/>
          <p:nvPr/>
        </p:nvSpPr>
        <p:spPr>
          <a:xfrm>
            <a:off x="6599256" y="3671309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Predicted source spectrom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EAEAED41-B220-45ED-8199-D9BD3730A9E2}"/>
              </a:ext>
            </a:extLst>
          </p:cNvPr>
          <p:cNvGraphicFramePr>
            <a:graphicFrameLocks noGrp="1"/>
          </p:cNvGraphicFramePr>
          <p:nvPr/>
        </p:nvGraphicFramePr>
        <p:xfrm>
          <a:off x="1957328" y="4301863"/>
          <a:ext cx="7128933" cy="2285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311">
                  <a:extLst>
                    <a:ext uri="{9D8B030D-6E8A-4147-A177-3AD203B41FA5}">
                      <a16:colId xmlns:a16="http://schemas.microsoft.com/office/drawing/2014/main" val="3433085635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629869407"/>
                    </a:ext>
                  </a:extLst>
                </a:gridCol>
                <a:gridCol w="2376311">
                  <a:extLst>
                    <a:ext uri="{9D8B030D-6E8A-4147-A177-3AD203B41FA5}">
                      <a16:colId xmlns:a16="http://schemas.microsoft.com/office/drawing/2014/main" val="3712892561"/>
                    </a:ext>
                  </a:extLst>
                </a:gridCol>
              </a:tblGrid>
              <a:tr h="1248815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 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Microphone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reveived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Predicted</a:t>
                      </a:r>
                    </a:p>
                    <a:p>
                      <a:pPr algn="ctr"/>
                      <a:r>
                        <a:rPr lang="en-US" altLang="zh-TW" b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2570376"/>
                  </a:ext>
                </a:extLst>
              </a:tr>
              <a:tr h="1036226"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996728"/>
                  </a:ext>
                </a:extLst>
              </a:tr>
            </a:tbl>
          </a:graphicData>
        </a:graphic>
      </p:graphicFrame>
      <p:pic>
        <p:nvPicPr>
          <p:cNvPr id="26" name="source">
            <a:hlinkClick r:id="" action="ppaction://media"/>
            <a:extLst>
              <a:ext uri="{FF2B5EF4-FFF2-40B4-BE49-F238E27FC236}">
                <a16:creationId xmlns:a16="http://schemas.microsoft.com/office/drawing/2014/main" id="{7DFB8BC3-6FE8-4972-AC5F-0693AC5CE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57596" y="5790310"/>
            <a:ext cx="609600" cy="6096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9746BC4-B374-4B72-8581-BDD24B8F7E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199" y="829668"/>
            <a:ext cx="3840000" cy="28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705289-DD77-49B9-B697-C7AC2AD150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6035" y="791309"/>
            <a:ext cx="3840000" cy="2880000"/>
          </a:xfrm>
          <a:prstGeom prst="rect">
            <a:avLst/>
          </a:prstGeom>
        </p:spPr>
      </p:pic>
      <p:pic>
        <p:nvPicPr>
          <p:cNvPr id="10" name="y-0.3">
            <a:hlinkClick r:id="" action="ppaction://media"/>
            <a:extLst>
              <a:ext uri="{FF2B5EF4-FFF2-40B4-BE49-F238E27FC236}">
                <a16:creationId xmlns:a16="http://schemas.microsoft.com/office/drawing/2014/main" id="{2AFA1F6F-DD10-49E8-AB12-E2B6A2C5E56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16994" y="5790310"/>
            <a:ext cx="609600" cy="609600"/>
          </a:xfrm>
          <a:prstGeom prst="rect">
            <a:avLst/>
          </a:prstGeom>
        </p:spPr>
      </p:pic>
      <p:pic>
        <p:nvPicPr>
          <p:cNvPr id="12" name="source_predict-0.3x1024x256-A_mode=predict">
            <a:hlinkClick r:id="" action="ppaction://media"/>
            <a:extLst>
              <a:ext uri="{FF2B5EF4-FFF2-40B4-BE49-F238E27FC236}">
                <a16:creationId xmlns:a16="http://schemas.microsoft.com/office/drawing/2014/main" id="{63C4C30D-8AFB-4502-92A4-677F07DD7B5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16967" y="57898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867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result(5)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2023/7/26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1218301" y="484996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EF8A7-51C4-4755-B43A-74336638B8CD}"/>
              </a:ext>
            </a:extLst>
          </p:cNvPr>
          <p:cNvSpPr txBox="1"/>
          <p:nvPr/>
        </p:nvSpPr>
        <p:spPr>
          <a:xfrm>
            <a:off x="4127371" y="4876011"/>
            <a:ext cx="292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with WPE and DAS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3" name="內容版面配置區 3">
            <a:extLst>
              <a:ext uri="{FF2B5EF4-FFF2-40B4-BE49-F238E27FC236}">
                <a16:creationId xmlns:a16="http://schemas.microsoft.com/office/drawing/2014/main" id="{2DF18BCE-2339-41C6-98EF-DFA94D5F1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9918143"/>
              </p:ext>
            </p:extLst>
          </p:nvPr>
        </p:nvGraphicFramePr>
        <p:xfrm>
          <a:off x="3881145" y="5898341"/>
          <a:ext cx="3763459" cy="11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3" imgW="3517560" imgH="1041120" progId="Equation.DSMT4">
                  <p:embed/>
                </p:oleObj>
              </mc:Choice>
              <mc:Fallback>
                <p:oleObj name="Equation" r:id="rId3" imgW="3517560" imgH="1041120" progId="Equation.DSMT4">
                  <p:embed/>
                  <p:pic>
                    <p:nvPicPr>
                      <p:cNvPr id="33" name="內容版面配置區 3">
                        <a:extLst>
                          <a:ext uri="{FF2B5EF4-FFF2-40B4-BE49-F238E27FC236}">
                            <a16:creationId xmlns:a16="http://schemas.microsoft.com/office/drawing/2014/main" id="{2DF18BCE-2339-41C6-98EF-DFA94D5F1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1145" y="5898341"/>
                        <a:ext cx="3763459" cy="11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016A9F29-738A-452D-8735-564D24073F15}"/>
              </a:ext>
            </a:extLst>
          </p:cNvPr>
          <p:cNvCxnSpPr/>
          <p:nvPr/>
        </p:nvCxnSpPr>
        <p:spPr>
          <a:xfrm>
            <a:off x="5589791" y="5430416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959DB40C-070E-43F3-897F-215185D06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5" y="1982990"/>
            <a:ext cx="3840000" cy="288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EF9461E-BDF7-438C-8C5D-D34098925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211" y="1982990"/>
            <a:ext cx="3840000" cy="28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057723-F3A3-402A-A33C-C77CE33F0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9530" y="1982990"/>
            <a:ext cx="3840000" cy="288000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E0A264BA-AEE6-49F4-A507-ED1D62589703}"/>
              </a:ext>
            </a:extLst>
          </p:cNvPr>
          <p:cNvSpPr txBox="1"/>
          <p:nvPr/>
        </p:nvSpPr>
        <p:spPr>
          <a:xfrm>
            <a:off x="8115904" y="4872112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final estimated ATF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45CD13C-B21E-4C62-9278-49B381CCB5F1}"/>
              </a:ext>
            </a:extLst>
          </p:cNvPr>
          <p:cNvSpPr txBox="1"/>
          <p:nvPr/>
        </p:nvSpPr>
        <p:spPr>
          <a:xfrm>
            <a:off x="4651638" y="291295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0.0063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606D379-4B50-4852-9CC5-D58EAC1CAC05}"/>
              </a:ext>
            </a:extLst>
          </p:cNvPr>
          <p:cNvSpPr txBox="1"/>
          <p:nvPr/>
        </p:nvSpPr>
        <p:spPr>
          <a:xfrm>
            <a:off x="8085002" y="2909631"/>
            <a:ext cx="2531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= 0.0064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35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224036</TotalTime>
  <Words>388</Words>
  <Application>Microsoft Office PowerPoint</Application>
  <PresentationFormat>自訂</PresentationFormat>
  <Paragraphs>114</Paragraphs>
  <Slides>12</Slides>
  <Notes>1</Notes>
  <HiddenSlides>0</HiddenSlides>
  <MMClips>9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CTF model for long reverberation   Date：2022. 07. 26</vt:lpstr>
      <vt:lpstr>Outline</vt:lpstr>
      <vt:lpstr>Modified method for ATF prediction</vt:lpstr>
      <vt:lpstr>Simulation setting</vt:lpstr>
      <vt:lpstr>Simulation result(1)</vt:lpstr>
      <vt:lpstr>Simulation result(2)</vt:lpstr>
      <vt:lpstr>Simulation result(3)</vt:lpstr>
      <vt:lpstr>Simulation result(4)</vt:lpstr>
      <vt:lpstr>Simulation result(5)</vt:lpstr>
      <vt:lpstr>Simulation result(6)</vt:lpstr>
      <vt:lpstr>Future work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2593</cp:revision>
  <dcterms:created xsi:type="dcterms:W3CDTF">2012-11-25T05:37:01Z</dcterms:created>
  <dcterms:modified xsi:type="dcterms:W3CDTF">2023-07-26T10:29:02Z</dcterms:modified>
</cp:coreProperties>
</file>